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Inria Serif"/>
      <p:regular r:id="rId17"/>
      <p:bold r:id="rId18"/>
      <p:italic r:id="rId19"/>
      <p:boldItalic r:id="rId20"/>
    </p:embeddedFont>
    <p:embeddedFont>
      <p:font typeface="Merriweather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riaSerif-boldItalic.fntdata"/><Relationship Id="rId11" Type="http://schemas.openxmlformats.org/officeDocument/2006/relationships/slide" Target="slides/slide6.xml"/><Relationship Id="rId22" Type="http://schemas.openxmlformats.org/officeDocument/2006/relationships/font" Target="fonts/Merriweather-bold.fntdata"/><Relationship Id="rId10" Type="http://schemas.openxmlformats.org/officeDocument/2006/relationships/slide" Target="slides/slide5.xml"/><Relationship Id="rId21" Type="http://schemas.openxmlformats.org/officeDocument/2006/relationships/font" Target="fonts/Merriweather-regular.fntdata"/><Relationship Id="rId13" Type="http://schemas.openxmlformats.org/officeDocument/2006/relationships/slide" Target="slides/slide8.xml"/><Relationship Id="rId24" Type="http://schemas.openxmlformats.org/officeDocument/2006/relationships/font" Target="fonts/Merriweather-boldItalic.fntdata"/><Relationship Id="rId12" Type="http://schemas.openxmlformats.org/officeDocument/2006/relationships/slide" Target="slides/slide7.xml"/><Relationship Id="rId23" Type="http://schemas.openxmlformats.org/officeDocument/2006/relationships/font" Target="fonts/Merriweather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InriaSerif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InriaSerif-italic.fntdata"/><Relationship Id="rId6" Type="http://schemas.openxmlformats.org/officeDocument/2006/relationships/slide" Target="slides/slide1.xml"/><Relationship Id="rId18" Type="http://schemas.openxmlformats.org/officeDocument/2006/relationships/font" Target="fonts/InriaSerif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db4a123d2_1_10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db4a123d2_1_1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42f01290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42f01290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42f01290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42f0129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2e2d4c0c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2e2d4c0c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23232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Ustabil sikkerhetssituasjon gjør det vanskelig for helsearbeidere og andre trengte hjelpere å komme til; mange prosjekter stengt ned pga angrep</a:t>
            </a:r>
            <a:endParaRPr>
              <a:solidFill>
                <a:srgbClr val="23232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23232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Et av de farligste landene for helsearbeidere; 16 i 2017 drept</a:t>
            </a:r>
            <a:endParaRPr>
              <a:solidFill>
                <a:srgbClr val="23232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23232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Dårlig offentlig helsevesen+farlige veier til eventuelle sykehus</a:t>
            </a:r>
            <a:endParaRPr>
              <a:solidFill>
                <a:srgbClr val="23232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23232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Halvparten av landet, som har like mange innbyggere som Norge, har behov for humanitær hjelp. Det mangler nok sykehus, helsearbeidere, medisiner og utstyr.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3232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3232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db4a123d2_1_10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db4a123d2_1_1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2f0613f3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a2f0613f3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42f012901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42f01290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d9e4981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d9e4981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d9e4981f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d9e4981f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d9e4981f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d9e4981f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">
  <p:cSld name="AUTOLAYOUT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291938" y="2053718"/>
            <a:ext cx="3039600" cy="2378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1">
  <p:cSld name="AUTOLAYOUT_1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6531575" y="0"/>
            <a:ext cx="864300" cy="246000"/>
          </a:xfrm>
          <a:prstGeom prst="rect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7395898" y="0"/>
            <a:ext cx="1748100" cy="246000"/>
          </a:xfrm>
          <a:prstGeom prst="rect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 flipH="1">
            <a:off x="6096275" y="0"/>
            <a:ext cx="435300" cy="246000"/>
          </a:xfrm>
          <a:prstGeom prst="rect">
            <a:avLst/>
          </a:prstGeom>
          <a:solidFill>
            <a:srgbClr val="FFFFFF">
              <a:alpha val="3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6281725" y="679625"/>
            <a:ext cx="2683200" cy="1042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6281725" y="1798300"/>
            <a:ext cx="2683200" cy="2540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2">
  <p:cSld name="AUTOLAYOUT_2"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35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" name="Google Shape;66;p15"/>
          <p:cNvGrpSpPr/>
          <p:nvPr/>
        </p:nvGrpSpPr>
        <p:grpSpPr>
          <a:xfrm>
            <a:off x="316150" y="1472750"/>
            <a:ext cx="8511803" cy="3331500"/>
            <a:chOff x="316150" y="1472750"/>
            <a:chExt cx="8511803" cy="3331500"/>
          </a:xfrm>
        </p:grpSpPr>
        <p:sp>
          <p:nvSpPr>
            <p:cNvPr id="67" name="Google Shape;67;p15"/>
            <p:cNvSpPr/>
            <p:nvPr/>
          </p:nvSpPr>
          <p:spPr>
            <a:xfrm>
              <a:off x="3753623" y="1472750"/>
              <a:ext cx="1644600" cy="3331500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16150" y="1472750"/>
              <a:ext cx="1652100" cy="3331500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2038752" y="1472750"/>
              <a:ext cx="1644600" cy="3331500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468488" y="1472750"/>
              <a:ext cx="1644600" cy="3331500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7183353" y="1472750"/>
              <a:ext cx="1644600" cy="3331500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" name="Google Shape;72;p15"/>
          <p:cNvSpPr txBox="1"/>
          <p:nvPr>
            <p:ph type="title"/>
          </p:nvPr>
        </p:nvSpPr>
        <p:spPr>
          <a:xfrm>
            <a:off x="316150" y="515150"/>
            <a:ext cx="5888400" cy="845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72300" y="1562200"/>
            <a:ext cx="1539300" cy="302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4" name="Google Shape;74;p15"/>
          <p:cNvSpPr txBox="1"/>
          <p:nvPr>
            <p:ph idx="2" type="body"/>
          </p:nvPr>
        </p:nvSpPr>
        <p:spPr>
          <a:xfrm>
            <a:off x="2090377" y="1562200"/>
            <a:ext cx="1539300" cy="302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idx="3" type="body"/>
          </p:nvPr>
        </p:nvSpPr>
        <p:spPr>
          <a:xfrm>
            <a:off x="3805508" y="1562200"/>
            <a:ext cx="1539300" cy="302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6" name="Google Shape;76;p15"/>
          <p:cNvSpPr txBox="1"/>
          <p:nvPr>
            <p:ph idx="4" type="body"/>
          </p:nvPr>
        </p:nvSpPr>
        <p:spPr>
          <a:xfrm>
            <a:off x="5520650" y="1562200"/>
            <a:ext cx="1539300" cy="302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7" name="Google Shape;77;p15"/>
          <p:cNvSpPr txBox="1"/>
          <p:nvPr>
            <p:ph idx="5" type="body"/>
          </p:nvPr>
        </p:nvSpPr>
        <p:spPr>
          <a:xfrm>
            <a:off x="7238750" y="1562200"/>
            <a:ext cx="1539300" cy="302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4">
  <p:cSld name="AUTOLAYOUT_4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type="ctrTitle"/>
          </p:nvPr>
        </p:nvSpPr>
        <p:spPr>
          <a:xfrm>
            <a:off x="1375600" y="939000"/>
            <a:ext cx="6369600" cy="2545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2" name="Google Shape;82;p16"/>
          <p:cNvSpPr txBox="1"/>
          <p:nvPr>
            <p:ph idx="1" type="subTitle"/>
          </p:nvPr>
        </p:nvSpPr>
        <p:spPr>
          <a:xfrm>
            <a:off x="1387200" y="3637200"/>
            <a:ext cx="6369600" cy="567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 amt="50000"/>
          </a:blip>
          <a:srcRect b="7627" l="0" r="0" t="7627"/>
          <a:stretch/>
        </p:blipFill>
        <p:spPr>
          <a:xfrm>
            <a:off x="0" y="0"/>
            <a:ext cx="914400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type="ctrTitle"/>
          </p:nvPr>
        </p:nvSpPr>
        <p:spPr>
          <a:xfrm>
            <a:off x="1167800" y="916950"/>
            <a:ext cx="6940500" cy="254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>
                <a:latin typeface="Inria Serif"/>
                <a:ea typeface="Inria Serif"/>
                <a:cs typeface="Inria Serif"/>
                <a:sym typeface="Inria Serif"/>
              </a:rPr>
              <a:t>F</a:t>
            </a:r>
            <a:r>
              <a:rPr b="1" lang="no">
                <a:latin typeface="Inria Serif"/>
                <a:ea typeface="Inria Serif"/>
                <a:cs typeface="Inria Serif"/>
                <a:sym typeface="Inria Serif"/>
              </a:rPr>
              <a:t>ortsatt</a:t>
            </a:r>
            <a:r>
              <a:rPr b="1" lang="no">
                <a:latin typeface="Inria Serif"/>
                <a:ea typeface="Inria Serif"/>
                <a:cs typeface="Inria Serif"/>
                <a:sym typeface="Inria Serif"/>
              </a:rPr>
              <a:t> </a:t>
            </a:r>
            <a:r>
              <a:rPr b="1" lang="no">
                <a:latin typeface="Inria Serif"/>
                <a:ea typeface="Inria Serif"/>
                <a:cs typeface="Inria Serif"/>
                <a:sym typeface="Inria Serif"/>
              </a:rPr>
              <a:t>krise</a:t>
            </a:r>
            <a:r>
              <a:rPr b="1" lang="no">
                <a:latin typeface="Inria Serif"/>
                <a:ea typeface="Inria Serif"/>
                <a:cs typeface="Inria Serif"/>
                <a:sym typeface="Inria Serif"/>
              </a:rPr>
              <a:t> i den </a:t>
            </a:r>
            <a:r>
              <a:rPr b="1" lang="no">
                <a:latin typeface="Inria Serif"/>
                <a:ea typeface="Inria Serif"/>
                <a:cs typeface="Inria Serif"/>
                <a:sym typeface="Inria Serif"/>
              </a:rPr>
              <a:t>sentralafrikanske</a:t>
            </a:r>
            <a:r>
              <a:rPr b="1" lang="no">
                <a:latin typeface="Inria Serif"/>
                <a:ea typeface="Inria Serif"/>
                <a:cs typeface="Inria Serif"/>
                <a:sym typeface="Inria Serif"/>
              </a:rPr>
              <a:t> republikk</a:t>
            </a:r>
            <a:endParaRPr b="1"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90" name="Google Shape;90;p17"/>
          <p:cNvSpPr txBox="1"/>
          <p:nvPr>
            <p:ph idx="1" type="subTitle"/>
          </p:nvPr>
        </p:nvSpPr>
        <p:spPr>
          <a:xfrm>
            <a:off x="1387200" y="3637200"/>
            <a:ext cx="6369600" cy="5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Inria Serif"/>
                <a:ea typeface="Inria Serif"/>
                <a:cs typeface="Inria Serif"/>
                <a:sym typeface="Inria Serif"/>
              </a:rPr>
              <a:t>Laget av: Jonas, Christian, Karoline, Matilde</a:t>
            </a:r>
            <a:endParaRPr>
              <a:latin typeface="Inria Serif"/>
              <a:ea typeface="Inria Serif"/>
              <a:cs typeface="Inria Serif"/>
              <a:sym typeface="Inria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316150" y="515150"/>
            <a:ext cx="5888400" cy="84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372300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6"/>
          <p:cNvSpPr txBox="1"/>
          <p:nvPr>
            <p:ph idx="2" type="body"/>
          </p:nvPr>
        </p:nvSpPr>
        <p:spPr>
          <a:xfrm>
            <a:off x="2090377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6"/>
          <p:cNvSpPr txBox="1"/>
          <p:nvPr>
            <p:ph idx="3" type="body"/>
          </p:nvPr>
        </p:nvSpPr>
        <p:spPr>
          <a:xfrm>
            <a:off x="3805508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6"/>
          <p:cNvSpPr txBox="1"/>
          <p:nvPr>
            <p:ph idx="4" type="body"/>
          </p:nvPr>
        </p:nvSpPr>
        <p:spPr>
          <a:xfrm>
            <a:off x="5520650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6"/>
          <p:cNvSpPr txBox="1"/>
          <p:nvPr>
            <p:ph idx="5" type="body"/>
          </p:nvPr>
        </p:nvSpPr>
        <p:spPr>
          <a:xfrm>
            <a:off x="7238750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5"/>
            <a:ext cx="9144002" cy="5139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Kilder</a:t>
            </a:r>
            <a:endParaRPr/>
          </a:p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311700" y="1152475"/>
            <a:ext cx="528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Bilder: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/>
              <a:t>Foto: Alexis Huguet / AFP / NTB Scanpix 24.11.20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/>
              <a:t>Foto: James Oatway 24.11.20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/>
              <a:t>Foto:</a:t>
            </a:r>
            <a:r>
              <a:rPr lang="no">
                <a:solidFill>
                  <a:srgbClr val="666666"/>
                </a:solidFill>
              </a:rPr>
              <a:t> Reuters, NTB scanpix 26.11.20</a:t>
            </a:r>
            <a:endParaRPr>
              <a:solidFill>
                <a:srgbClr val="666666"/>
              </a:solidFill>
            </a:endParaRPr>
          </a:p>
          <a:p>
            <a:pPr indent="-2286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7"/>
          <p:cNvSpPr txBox="1"/>
          <p:nvPr/>
        </p:nvSpPr>
        <p:spPr>
          <a:xfrm>
            <a:off x="5593500" y="1203800"/>
            <a:ext cx="3441000" cy="3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>
                <a:solidFill>
                  <a:schemeClr val="dk2"/>
                </a:solidFill>
              </a:rPr>
              <a:t>Informasjon: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>
                <a:solidFill>
                  <a:schemeClr val="dk2"/>
                </a:solidFill>
              </a:rPr>
              <a:t>Legerutengrenser.no - fortsatt krise i den sentralafrikanske republikk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291875" y="406900"/>
            <a:ext cx="3039600" cy="88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Merriweather"/>
                <a:ea typeface="Merriweather"/>
                <a:cs typeface="Merriweather"/>
                <a:sym typeface="Merriweather"/>
              </a:rPr>
              <a:t>Krisen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291875" y="1288900"/>
            <a:ext cx="3270300" cy="26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no" sz="1500"/>
              <a:t>Konflikten startet i 2013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no" sz="1500"/>
              <a:t>Harde kamper, vold, drap, plyndring og angrep på landsbyer.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no" sz="1500"/>
              <a:t>Fredsavtale i 2019 mellom væpnede grupper i landet.</a:t>
            </a:r>
            <a:endParaRPr sz="15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 sz="1400"/>
              <a:t>687 000 sentral afrikanere på flukt i eget land</a:t>
            </a:r>
            <a:endParaRPr sz="14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 sz="1400"/>
              <a:t>592 000 sentral afrikanere har flyktet til andre land</a:t>
            </a:r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4232750" y="0"/>
            <a:ext cx="4911300" cy="5143500"/>
          </a:xfrm>
          <a:prstGeom prst="parallelogram">
            <a:avLst>
              <a:gd fmla="val 25000" name="adj"/>
            </a:avLst>
          </a:prstGeom>
          <a:solidFill>
            <a:srgbClr val="FFFFFF"/>
          </a:solidFill>
          <a:ln>
            <a:noFill/>
          </a:ln>
          <a:effectLst>
            <a:outerShdw blurRad="50800" rotWithShape="0" algn="tl" dist="38100">
              <a:srgbClr val="000000">
                <a:alpha val="298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3331550" y="0"/>
            <a:ext cx="5633700" cy="5143500"/>
          </a:xfrm>
          <a:prstGeom prst="parallelogram">
            <a:avLst>
              <a:gd fmla="val 24220" name="adj"/>
            </a:avLst>
          </a:prstGeom>
          <a:solidFill>
            <a:srgbClr val="EEEEEE">
              <a:alpha val="67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eskalering konflikt sentralafrikanskerepublikk" id="99" name="Google Shape;99;p18"/>
          <p:cNvPicPr preferRelativeResize="0"/>
          <p:nvPr/>
        </p:nvPicPr>
        <p:blipFill rotWithShape="1">
          <a:blip r:embed="rId3">
            <a:alphaModFix/>
          </a:blip>
          <a:srcRect b="0" l="13825" r="13825" t="0"/>
          <a:stretch/>
        </p:blipFill>
        <p:spPr>
          <a:xfrm>
            <a:off x="3562350" y="0"/>
            <a:ext cx="5581800" cy="5143500"/>
          </a:xfrm>
          <a:prstGeom prst="parallelogram">
            <a:avLst>
              <a:gd fmla="val 2368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291875" y="406900"/>
            <a:ext cx="8791800" cy="138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3200">
                <a:latin typeface="Merriweather"/>
                <a:ea typeface="Merriweather"/>
                <a:cs typeface="Merriweather"/>
                <a:sym typeface="Merriweather"/>
              </a:rPr>
              <a:t>Helseutfordringene i Den sentralafrikanske republikk</a:t>
            </a:r>
            <a:endParaRPr sz="3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4376600" y="2053725"/>
            <a:ext cx="4561800" cy="23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no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Seksuell overgrep og utrygg abort</a:t>
            </a: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no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Sykdommer som malaria og meslinger</a:t>
            </a: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no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Hiv og aids</a:t>
            </a: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no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Mødrehelse</a:t>
            </a: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no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Voldsskader</a:t>
            </a: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-"/>
            </a:pPr>
            <a:r>
              <a:rPr lang="no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Korona-viruset</a:t>
            </a: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502450" y="2036250"/>
            <a:ext cx="31602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50" y="2036250"/>
            <a:ext cx="3593250" cy="23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291938" y="2053718"/>
            <a:ext cx="3039600" cy="23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b="0" l="0" r="0" t="10305"/>
          <a:stretch/>
        </p:blipFill>
        <p:spPr>
          <a:xfrm>
            <a:off x="176113" y="0"/>
            <a:ext cx="85961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b="0" l="11627" r="11627" t="0"/>
          <a:stretch/>
        </p:blipFill>
        <p:spPr>
          <a:xfrm>
            <a:off x="0" y="0"/>
            <a:ext cx="60963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>
            <p:ph type="title"/>
          </p:nvPr>
        </p:nvSpPr>
        <p:spPr>
          <a:xfrm>
            <a:off x="6281725" y="679625"/>
            <a:ext cx="2683200" cy="104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Våre tanker</a:t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6281725" y="1798300"/>
            <a:ext cx="2683200" cy="25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o"/>
              <a:t>Uvirkelig for oss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o"/>
              <a:t>EKSTREMT tragisk </a:t>
            </a:r>
            <a:r>
              <a:rPr lang="no"/>
              <a:t>og</a:t>
            </a:r>
            <a:r>
              <a:rPr lang="no"/>
              <a:t> trist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o"/>
              <a:t>Glemt krise år etter år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o"/>
              <a:t>Noe må gjøres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no"/>
              <a:t>færre dør når flere vet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Rop ut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Leserinnlegg i avis</a:t>
            </a:r>
            <a:endParaRPr/>
          </a:p>
        </p:txBody>
      </p:sp>
      <p:pic>
        <p:nvPicPr>
          <p:cNvPr descr="Shout Out - Centre For Multicultural Youth"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350" y="96350"/>
            <a:ext cx="1669750" cy="1056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tenposten – Store norske leksikon"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8400" y="1679275"/>
            <a:ext cx="6409150" cy="201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ttavisen - Sportspill" id="130" name="Google Shape;13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650" y="3597200"/>
            <a:ext cx="8117649" cy="131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 rot="5400000">
            <a:off x="1741975" y="5511150"/>
            <a:ext cx="73407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3000"/>
              <a:t>I</a:t>
            </a:r>
            <a:endParaRPr b="1" sz="3000"/>
          </a:p>
        </p:txBody>
      </p:sp>
      <p:sp>
        <p:nvSpPr>
          <p:cNvPr id="132" name="Google Shape;132;p22"/>
          <p:cNvSpPr txBox="1"/>
          <p:nvPr/>
        </p:nvSpPr>
        <p:spPr>
          <a:xfrm rot="5399579">
            <a:off x="1815899" y="5502900"/>
            <a:ext cx="73467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3000"/>
              <a:t>I</a:t>
            </a:r>
            <a:endParaRPr b="1"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975" y="1637478"/>
            <a:ext cx="6234026" cy="350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>
            <p:ph type="title"/>
          </p:nvPr>
        </p:nvSpPr>
        <p:spPr>
          <a:xfrm>
            <a:off x="160725" y="445025"/>
            <a:ext cx="86715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Hvordan har informasjonen dere har blitt presentert koblet til det dere visste fra før?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160725" y="1544275"/>
            <a:ext cx="4721400" cy="30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-"/>
            </a:pPr>
            <a:r>
              <a:rPr lang="no">
                <a:solidFill>
                  <a:srgbClr val="EFEFEF"/>
                </a:solidFill>
                <a:highlight>
                  <a:srgbClr val="000000"/>
                </a:highlight>
              </a:rPr>
              <a:t>Fått et stort </a:t>
            </a:r>
            <a:r>
              <a:rPr lang="no">
                <a:solidFill>
                  <a:srgbClr val="EFEFEF"/>
                </a:solidFill>
                <a:highlight>
                  <a:srgbClr val="000000"/>
                </a:highlight>
              </a:rPr>
              <a:t>innblikk</a:t>
            </a:r>
            <a:endParaRPr>
              <a:solidFill>
                <a:srgbClr val="EFEFEF"/>
              </a:solidFill>
              <a:highlight>
                <a:srgbClr val="000000"/>
              </a:highlight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-"/>
            </a:pPr>
            <a:r>
              <a:rPr lang="no">
                <a:solidFill>
                  <a:srgbClr val="EFEFEF"/>
                </a:solidFill>
                <a:highlight>
                  <a:srgbClr val="000000"/>
                </a:highlight>
              </a:rPr>
              <a:t>gjort </a:t>
            </a:r>
            <a:r>
              <a:rPr lang="no">
                <a:solidFill>
                  <a:srgbClr val="EFEFEF"/>
                </a:solidFill>
                <a:highlight>
                  <a:srgbClr val="000000"/>
                </a:highlight>
              </a:rPr>
              <a:t>inntrykk</a:t>
            </a:r>
            <a:endParaRPr>
              <a:solidFill>
                <a:srgbClr val="EFEFEF"/>
              </a:solidFill>
              <a:highlight>
                <a:srgbClr val="000000"/>
              </a:highlight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-"/>
            </a:pPr>
            <a:r>
              <a:rPr lang="no">
                <a:solidFill>
                  <a:srgbClr val="EFEFEF"/>
                </a:solidFill>
                <a:highlight>
                  <a:srgbClr val="000000"/>
                </a:highlight>
              </a:rPr>
              <a:t>Vi </a:t>
            </a:r>
            <a:r>
              <a:rPr lang="no">
                <a:solidFill>
                  <a:srgbClr val="EFEFEF"/>
                </a:solidFill>
                <a:highlight>
                  <a:srgbClr val="000000"/>
                </a:highlight>
              </a:rPr>
              <a:t>visste</a:t>
            </a:r>
            <a:r>
              <a:rPr lang="no">
                <a:solidFill>
                  <a:srgbClr val="EFEFEF"/>
                </a:solidFill>
                <a:highlight>
                  <a:srgbClr val="000000"/>
                </a:highlight>
              </a:rPr>
              <a:t> </a:t>
            </a:r>
            <a:r>
              <a:rPr lang="no">
                <a:solidFill>
                  <a:srgbClr val="EFEFEF"/>
                </a:solidFill>
                <a:highlight>
                  <a:srgbClr val="000000"/>
                </a:highlight>
              </a:rPr>
              <a:t>ingenting</a:t>
            </a:r>
            <a:endParaRPr>
              <a:solidFill>
                <a:srgbClr val="EFEFEF"/>
              </a:solidFill>
              <a:highlight>
                <a:srgbClr val="000000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2000"/>
              <a:t>Hvilken informasjon fikk du som utvidet tenkningen din i nye retninger?</a:t>
            </a:r>
            <a:endParaRPr sz="2000"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265775"/>
            <a:ext cx="4978500" cy="3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Helsekrisen er ekstremt stor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Så mye vold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Ingen endring skjer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Mer bevisst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Vil spre krisen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Så mye som skjer, som mange 			ikke får med seg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275" y="1343350"/>
            <a:ext cx="4297100" cy="286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16150" y="515150"/>
            <a:ext cx="5888400" cy="84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Kan det dere jobber med kobles til andre skolefag/livet utenfor skolen?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372300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Dette kan snakkes om i fag som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no"/>
              <a:t>Norsk, samfunnsfag, naturfarg, KRLE</a:t>
            </a:r>
            <a:endParaRPr/>
          </a:p>
        </p:txBody>
      </p:sp>
      <p:sp>
        <p:nvSpPr>
          <p:cNvPr id="153" name="Google Shape;153;p25"/>
          <p:cNvSpPr txBox="1"/>
          <p:nvPr>
            <p:ph idx="2" type="body"/>
          </p:nvPr>
        </p:nvSpPr>
        <p:spPr>
          <a:xfrm>
            <a:off x="2090377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/>
              <a:t>Ja, få oss til å se annerledes på ting. Få oss i samfunnet til å innse hvordan et samfunn ikke skal være og hva som ikke fungerer. </a:t>
            </a:r>
            <a:endParaRPr/>
          </a:p>
        </p:txBody>
      </p:sp>
      <p:sp>
        <p:nvSpPr>
          <p:cNvPr id="154" name="Google Shape;154;p25"/>
          <p:cNvSpPr txBox="1"/>
          <p:nvPr>
            <p:ph idx="3" type="body"/>
          </p:nvPr>
        </p:nvSpPr>
        <p:spPr>
          <a:xfrm>
            <a:off x="3805508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/>
              <a:t>Sette pris på det vi har og hvordan vi lever i Norge. Forhold til menneskene i Den sentralafrikanske republikken.</a:t>
            </a:r>
            <a:endParaRPr/>
          </a:p>
        </p:txBody>
      </p:sp>
      <p:sp>
        <p:nvSpPr>
          <p:cNvPr id="155" name="Google Shape;155;p25"/>
          <p:cNvSpPr txBox="1"/>
          <p:nvPr>
            <p:ph idx="4" type="body"/>
          </p:nvPr>
        </p:nvSpPr>
        <p:spPr>
          <a:xfrm>
            <a:off x="5520650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/>
              <a:t>Hjelpe mennesker i nød. Når vi ser hvordan andre lever og hvor stor krise de lever i er det flere som hjelper. </a:t>
            </a:r>
            <a:endParaRPr/>
          </a:p>
        </p:txBody>
      </p:sp>
      <p:sp>
        <p:nvSpPr>
          <p:cNvPr id="156" name="Google Shape;156;p25"/>
          <p:cNvSpPr txBox="1"/>
          <p:nvPr>
            <p:ph idx="5" type="body"/>
          </p:nvPr>
        </p:nvSpPr>
        <p:spPr>
          <a:xfrm>
            <a:off x="7238750" y="1562200"/>
            <a:ext cx="1539300" cy="30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/>
              <a:t>Sette lys på viktige ting som dette. Dette er noe som MÅ snakkes mer om.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